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99" r:id="rId1"/>
  </p:sldMasterIdLst>
  <p:sldIdLst>
    <p:sldId id="262" r:id="rId2"/>
    <p:sldId id="271" r:id="rId3"/>
    <p:sldId id="263" r:id="rId4"/>
    <p:sldId id="264" r:id="rId5"/>
    <p:sldId id="259" r:id="rId6"/>
    <p:sldId id="260" r:id="rId7"/>
    <p:sldId id="265" r:id="rId8"/>
    <p:sldId id="258" r:id="rId9"/>
    <p:sldId id="266" r:id="rId10"/>
    <p:sldId id="261" r:id="rId11"/>
    <p:sldId id="267" r:id="rId12"/>
    <p:sldId id="256" r:id="rId13"/>
    <p:sldId id="257" r:id="rId14"/>
    <p:sldId id="268" r:id="rId15"/>
    <p:sldId id="269" r:id="rId16"/>
    <p:sldId id="270" r:id="rId17"/>
    <p:sldId id="272" r:id="rId18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007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0F28B-45E3-4585-87E3-73838692A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68049"/>
            <a:ext cx="7626795" cy="2841914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755B0-E17A-4B52-A99D-C35BB18BB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602038"/>
            <a:ext cx="7626795" cy="250172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90C28-805B-4DA6-A10E-651C0FD01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BBA9-C52F-4628-AE0D-DCD1772F9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BAC57-F8E1-4B54-A111-CB53B320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24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5B40-C529-41A6-8D06-07AF9430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B5A354-E2A8-4A91-9D7A-36D9E0915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D3944-2E3D-42BC-B83D-7630699D4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C57FA-204E-4A7A-BAE2-DF17BB0FF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DA36D-49FF-495A-8E25-4CCC98E3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010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4ECD05-4E94-4A60-8FDA-700BF100B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lor Fill">
            <a:extLst>
              <a:ext uri="{FF2B5EF4-FFF2-40B4-BE49-F238E27FC236}">
                <a16:creationId xmlns:a16="http://schemas.microsoft.com/office/drawing/2014/main" id="{8BCB0EB2-4067-418C-9465-9D4C71240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E37999-41E7-446D-8C53-B904C3CE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38A90E8-87F8-4150-B5EB-E19C8A01AFB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Graphic 9">
              <a:extLst>
                <a:ext uri="{FF2B5EF4-FFF2-40B4-BE49-F238E27FC236}">
                  <a16:creationId xmlns:a16="http://schemas.microsoft.com/office/drawing/2014/main" id="{724DCA1C-A8E8-4F90-8FAE-85B1426C108A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58D6291-6756-44E3-9FCE-0B2ECA5EE664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37CA96E-9DD9-4172-B63B-50DF43B57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B335AFFE-BF3D-491C-8255-692B9DAC6775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AA052AAF-7A7C-4EDB-AE2C-FCA3A756C4E5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31F99E9D-6528-47AC-B178-7032D0E17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4DD302-622D-4E42-BD6F-FAAA98B37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6311" y="668049"/>
            <a:ext cx="2628900" cy="5508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0D9F5-C907-405F-BE11-571C61745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668049"/>
            <a:ext cx="6689098" cy="5508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FD860-3FBD-4FE7-A9FD-1D4A4D10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A367B-81B3-4BD3-9C95-18EC0710A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D8E54-346D-4D66-BF99-96DA43F8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23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2C84-1247-4534-81D1-136C3E1E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8D490-CEA6-4844-A537-F749658D3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AEFC9-887F-4E73-9938-6032D528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CF0CF-134A-404E-A177-9FAAA039F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B0DC-2D2C-408B-A577-904A2385C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7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5431-EF88-4771-9699-27EF70A5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50"/>
            <a:ext cx="7673389" cy="3816588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F57C3-A928-4093-B3FC-ECC2194AE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767338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FD625-A893-46D3-A518-9E969CB4F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AD37A-B380-4B65-9FB9-3FB91412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773B6-CD13-4451-9BF3-C4102BA5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011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1FBD0A-9F7B-4EBB-9982-B55F5F980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8CFF0B8-0BA9-4DD9-B7B2-0655DC841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7B910E-9B87-4291-987B-6883212CB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596CF7-55B3-409D-A36C-F5BE9D625628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245D23-45D8-474C-8A38-633E99962676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8A8D14-28CA-4095-B2FA-E48B3150A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1D1F176A-19F1-4537-800D-210F29EC1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04C26-6125-4D95-9FC0-50DEB941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1534" cy="1591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5401A-13E5-4CED-864F-06D6EECCB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341329"/>
            <a:ext cx="5562600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3523-8F78-4766-91D7-03E329B68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41329"/>
            <a:ext cx="4736534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B757F-BAD2-4343-BD57-FC02D0BE1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0EF3C-A61E-4F43-9C8F-BC9A6455C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9D947-1DC8-4CE9-A031-6EEB776B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136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BFA9BB-A51E-4D09-8602-5AD90104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A60257A1-779B-4048-BC0D-1EA579B5B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F4B5D0-AA24-4702-9C01-FC1A03E7B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CBF9BD-1EB2-4122-98FE-F2B5DF8771C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41FF89-01DF-4236-AA4D-243CB8A464B3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D03BB88-350D-4DE0-BB34-870F64356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5" name="Texture">
            <a:extLst>
              <a:ext uri="{FF2B5EF4-FFF2-40B4-BE49-F238E27FC236}">
                <a16:creationId xmlns:a16="http://schemas.microsoft.com/office/drawing/2014/main" id="{4A8025C0-8995-4863-A847-7ED1F8CCE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62335-6445-435C-A1C6-9F090B965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0629" cy="13255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74B3D-418F-464D-91E7-993D0B480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086" y="2182814"/>
            <a:ext cx="5021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04709-9362-4AB5-9AA2-32F51BF06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086" y="3115949"/>
            <a:ext cx="502151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083836-1CF5-406F-B0CB-643F37066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90597" y="2182814"/>
            <a:ext cx="501723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4A8670-0F33-4222-AAC9-96A21C47C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90597" y="3115949"/>
            <a:ext cx="501723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1E6970-4A96-4519-9C0E-11E245D56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EE249-70F5-4359-B699-23D68A50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AE510-A38C-45EE-B061-CB02E4E3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553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9D1A-F943-4838-BA2F-6DF4F2EC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638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EE401-3424-4696-A6FC-BBEE7937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9D767-A30A-4508-B510-99AB91737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979DC-F3D5-43AB-8A0F-9C8A14E0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226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CDA0B-9BEE-4B57-8F97-96D5645D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82AF2-09A1-4A1C-AEB6-577962B7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D99D9-82B1-496C-ABBC-4FF0C375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735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7D9AFA4-EB8E-4091-A5E2-1B9D163A0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F25018FE-FB44-4E2E-A181-B3476F3E8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C7CD4B-70DE-49E2-A336-B6F43F58F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B8BFC9-6F67-47CB-BAE4-45260FBAF397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40F836E5-3C5B-4DE7-B09A-AE00DEE730A9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8E1B8E4-080E-4F43-B33F-59DD21B6B658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07639D4-740A-4B71-8393-99CA375EB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AE7E56E5-1F6A-442B-B5E0-ED19F815D2E2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3774E986-8FE2-4670-A4C0-96E213269BD7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3A5846DF-A106-4887-BE2C-DCD89DAA6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7E81C-AA51-44A0-B21C-757B2F3B9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1957828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438A-298D-4466-B55D-F466C345C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68049"/>
            <a:ext cx="4875212" cy="52312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43104-0579-4974-88D2-61DF1A30D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749024"/>
            <a:ext cx="4314825" cy="311996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32755-0632-47CB-AA69-7EFB212FA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D0B4F-5B59-4064-A88B-E9938A40F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12E7F-93B8-4E93-BCB3-ADE74FC1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286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3C1870-4E69-4DE7-BF2F-DE8A7881C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7439AB1C-A8A1-4745-9625-B18FE9160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ADDC4D-D9AA-48F8-BD10-2D20F1460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136312-3085-4615-A743-4EE531585B11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29539FE4-376B-4187-A80A-C98EBA23DA30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11DC5D7-2276-4A57-8783-A0EFB00416E9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7D5B578-4971-4ADC-97D8-B9CEF52AA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2D968E77-E43D-4870-93BC-CBF1947336B3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1221D41A-E71E-4587-A876-F8778E7C03E1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50457195-385D-490A-91AB-30B969C61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6FF6D-24FA-4E04-90ED-7DBE228B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2235711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2D78B-0E21-420F-9DFF-6131CB0F7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68049"/>
            <a:ext cx="4958436" cy="52312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C2A57-1064-4391-B96B-4D04305E0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41222"/>
            <a:ext cx="4314825" cy="292776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04EB0-850A-4256-8D12-E01A201A4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CF4AF-C757-4552-AB8A-3B89C374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2A368-F12B-4B5E-82F0-A6AEE6AF2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461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</a:extLst>
            </p:cNvPr>
            <p:cNvSpPr/>
            <p:nvPr/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</a:extLst>
            </p:cNvPr>
            <p:cNvSpPr/>
            <p:nvPr/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</a:extLst>
            </p:cNvPr>
            <p:cNvSpPr/>
            <p:nvPr/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</a:extLst>
            </p:cNvPr>
            <p:cNvSpPr/>
            <p:nvPr/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</a:extLst>
            </p:cNvPr>
            <p:cNvSpPr/>
            <p:nvPr/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1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3083B5-1505-44FE-894D-AA1AB6D60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F3930-F8C8-43B1-BC1A-6264F4ACB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096713"/>
            <a:ext cx="7685037" cy="4080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4F2F7-3ECA-43D7-BFF3-FBB407AEA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8048B-57AF-4F53-BC84-8E0A1033FBEC}" type="datetimeFigureOut">
              <a:rPr lang="en-US" smtClean="0"/>
              <a:pPr/>
              <a:t>6/16/2023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A193F-0B61-43DD-8E45-EFEAC43E3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1554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25961-D3A8-4945-AEE4-EE1952DBD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4512" y="6355080"/>
            <a:ext cx="79552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650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88" r:id="rId4"/>
    <p:sldLayoutId id="2147483689" r:id="rId5"/>
    <p:sldLayoutId id="2147483690" r:id="rId6"/>
    <p:sldLayoutId id="2147483695" r:id="rId7"/>
    <p:sldLayoutId id="2147483691" r:id="rId8"/>
    <p:sldLayoutId id="2147483692" r:id="rId9"/>
    <p:sldLayoutId id="2147483693" r:id="rId10"/>
    <p:sldLayoutId id="214748369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asy.co.il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www.rest.co.il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057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059" name="Group 2058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2060" name="Oval 2059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2061" name="Freeform: Shape 2060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2062" name="Freeform: Shape 2061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2063" name="Freeform: Shape 2062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2064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066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068" name="Background Fill">
            <a:extLst>
              <a:ext uri="{FF2B5EF4-FFF2-40B4-BE49-F238E27FC236}">
                <a16:creationId xmlns:a16="http://schemas.microsoft.com/office/drawing/2014/main" id="{A7971386-B2B0-4A38-8D3B-8CF23AAA6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070" name="Color Fill">
            <a:extLst>
              <a:ext uri="{FF2B5EF4-FFF2-40B4-BE49-F238E27FC236}">
                <a16:creationId xmlns:a16="http://schemas.microsoft.com/office/drawing/2014/main" id="{96AE4BD0-E2D6-4FE1-9295-59E338A45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72" name="Texture">
            <a:extLst>
              <a:ext uri="{FF2B5EF4-FFF2-40B4-BE49-F238E27FC236}">
                <a16:creationId xmlns:a16="http://schemas.microsoft.com/office/drawing/2014/main" id="{0D29D77D-2D4E-4868-960B-BEDA724F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7" y="-1"/>
            <a:ext cx="12195048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283BC1B1-0A6A-E63C-6E8C-5E50832D9D4D}"/>
              </a:ext>
            </a:extLst>
          </p:cNvPr>
          <p:cNvSpPr/>
          <p:nvPr/>
        </p:nvSpPr>
        <p:spPr>
          <a:xfrm>
            <a:off x="457200" y="676656"/>
            <a:ext cx="3277432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dirty="0">
                <a:latin typeface="+mj-lt"/>
                <a:ea typeface="+mj-ea"/>
                <a:cs typeface="+mj-cs"/>
              </a:rPr>
              <a:t>חיזוי דירוג מסעדה על בסיס המשתנים השונים</a:t>
            </a:r>
            <a:endParaRPr lang="en-US" sz="4200" b="0" cap="none" spc="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 descr="Personalized Blackboard Graffiti Food Mural Wallpaper Cake Shop Cafe  Hamburger Shop Restaurant Photo Wallpaper Wall Cover… | Mural cafe, Cafe  wall, Restaurant decor">
            <a:extLst>
              <a:ext uri="{FF2B5EF4-FFF2-40B4-BE49-F238E27FC236}">
                <a16:creationId xmlns:a16="http://schemas.microsoft.com/office/drawing/2014/main" id="{AA10BC79-EE9F-CE24-983A-93AF437340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19"/>
          <a:stretch/>
        </p:blipFill>
        <p:spPr bwMode="auto">
          <a:xfrm>
            <a:off x="3957208" y="10"/>
            <a:ext cx="8234792" cy="6857990"/>
          </a:xfrm>
          <a:custGeom>
            <a:avLst/>
            <a:gdLst/>
            <a:ahLst/>
            <a:cxnLst/>
            <a:rect l="l" t="t" r="r" b="b"/>
            <a:pathLst>
              <a:path w="8234792" h="6821666">
                <a:moveTo>
                  <a:pt x="2322410" y="0"/>
                </a:moveTo>
                <a:lnTo>
                  <a:pt x="8234792" y="0"/>
                </a:lnTo>
                <a:lnTo>
                  <a:pt x="8234792" y="4503719"/>
                </a:lnTo>
                <a:lnTo>
                  <a:pt x="8215888" y="4629599"/>
                </a:lnTo>
                <a:cubicBezTo>
                  <a:pt x="8049795" y="5454493"/>
                  <a:pt x="7647096" y="6191792"/>
                  <a:pt x="7082996" y="6765066"/>
                </a:cubicBezTo>
                <a:lnTo>
                  <a:pt x="7021717" y="6821666"/>
                </a:lnTo>
                <a:lnTo>
                  <a:pt x="0" y="6821666"/>
                </a:lnTo>
                <a:lnTo>
                  <a:pt x="0" y="3790727"/>
                </a:lnTo>
                <a:cubicBezTo>
                  <a:pt x="0" y="2186928"/>
                  <a:pt x="879517" y="791919"/>
                  <a:pt x="2175128" y="7665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ater Polo GIF by Ruhr Games">
            <a:extLst>
              <a:ext uri="{FF2B5EF4-FFF2-40B4-BE49-F238E27FC236}">
                <a16:creationId xmlns:a16="http://schemas.microsoft.com/office/drawing/2014/main" id="{4DB34E95-A501-8C70-6BDB-73C9F2525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83" y="4023600"/>
            <a:ext cx="1953158" cy="244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149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992EAA38-BD50-7056-5BE9-A3ED5428A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3670399"/>
            <a:ext cx="5724525" cy="1657350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12084635-BD6D-ED5F-7A9B-B95F2AA6ABB0}"/>
              </a:ext>
            </a:extLst>
          </p:cNvPr>
          <p:cNvSpPr txBox="1"/>
          <p:nvPr/>
        </p:nvSpPr>
        <p:spPr>
          <a:xfrm>
            <a:off x="188007" y="1423448"/>
            <a:ext cx="8022740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השתמשנו בשני מודלים שונים לבדיקת למידת המכונה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מודל </a:t>
            </a:r>
            <a:r>
              <a:rPr lang="en-US" dirty="0"/>
              <a:t> Linear Regression</a:t>
            </a:r>
            <a:r>
              <a:rPr lang="he-IL" dirty="0"/>
              <a:t> – מודל שמניח שהקשר בין משתנים ידועים מראש למשתנה הרצוי הינו בעל השפעה ליניארית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מודל </a:t>
            </a:r>
            <a:r>
              <a:rPr lang="en-US" dirty="0"/>
              <a:t>Gradient Boosting Regression </a:t>
            </a:r>
            <a:r>
              <a:rPr lang="he-IL" dirty="0"/>
              <a:t> - </a:t>
            </a:r>
            <a:r>
              <a:rPr lang="he-IL" b="0" i="0" dirty="0">
                <a:effectLst/>
                <a:latin typeface="Arial" panose="020B0604020202020204" pitchFamily="34" charset="0"/>
              </a:rPr>
              <a:t>טכניקת </a:t>
            </a:r>
            <a:r>
              <a:rPr lang="he-IL" b="0" i="0" u="none" strike="noStrike" dirty="0">
                <a:effectLst/>
                <a:latin typeface="Arial" panose="020B0604020202020204" pitchFamily="34" charset="0"/>
              </a:rPr>
              <a:t>למידת מכונה</a:t>
            </a:r>
            <a:r>
              <a:rPr lang="he-IL" b="0" i="0" dirty="0">
                <a:effectLst/>
                <a:latin typeface="Arial" panose="020B0604020202020204" pitchFamily="34" charset="0"/>
              </a:rPr>
              <a:t> המשמשת בין היתר במשימות </a:t>
            </a:r>
            <a:r>
              <a:rPr lang="he-IL" b="0" i="0" u="none" strike="noStrike" dirty="0">
                <a:effectLst/>
                <a:latin typeface="Arial" panose="020B0604020202020204" pitchFamily="34" charset="0"/>
              </a:rPr>
              <a:t>רגרסיה</a:t>
            </a:r>
            <a:r>
              <a:rPr lang="he-IL" b="0" i="0" dirty="0">
                <a:effectLst/>
                <a:latin typeface="Arial" panose="020B0604020202020204" pitchFamily="34" charset="0"/>
              </a:rPr>
              <a:t> ו</a:t>
            </a:r>
            <a:r>
              <a:rPr lang="he-IL" b="0" i="0" u="none" strike="noStrike" dirty="0">
                <a:effectLst/>
                <a:latin typeface="Arial" panose="020B0604020202020204" pitchFamily="34" charset="0"/>
              </a:rPr>
              <a:t>סיווג</a:t>
            </a:r>
            <a:r>
              <a:rPr lang="he-IL" b="0" i="0" dirty="0">
                <a:effectLst/>
                <a:latin typeface="Arial" panose="020B0604020202020204" pitchFamily="34" charset="0"/>
              </a:rPr>
              <a:t>. היא נותנת מודל חיזוי בצורה של תמהיל של מודלי חיזוי חלשים, שהם בדרך כלל </a:t>
            </a:r>
            <a:r>
              <a:rPr lang="he-IL" b="0" i="0" u="sng" dirty="0">
                <a:effectLst/>
                <a:latin typeface="Arial" panose="020B0604020202020204" pitchFamily="34" charset="0"/>
              </a:rPr>
              <a:t>עצי החלטה</a:t>
            </a:r>
            <a:endParaRPr lang="he-IL" dirty="0"/>
          </a:p>
          <a:p>
            <a:endParaRPr lang="he-IL" dirty="0"/>
          </a:p>
          <a:p>
            <a:r>
              <a:rPr lang="he-IL" dirty="0"/>
              <a:t>ולהלן התוצאות :</a:t>
            </a:r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A472355E-7560-4147-C3D3-F3EFF0863889}"/>
              </a:ext>
            </a:extLst>
          </p:cNvPr>
          <p:cNvSpPr/>
          <p:nvPr/>
        </p:nvSpPr>
        <p:spPr>
          <a:xfrm>
            <a:off x="2194974" y="66105"/>
            <a:ext cx="3355597" cy="58540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he-IL" sz="5400" b="0" cap="none" spc="0" dirty="0">
                <a:ln w="0"/>
                <a:effectLst/>
                <a:latin typeface="+mj-lt"/>
                <a:ea typeface="+mj-ea"/>
                <a:cs typeface="+mj-cs"/>
              </a:rPr>
              <a:t>למידת מכונה - מונחית</a:t>
            </a:r>
            <a:endParaRPr lang="en-US" sz="5400" b="0" cap="none" spc="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0419CCAD-0BDE-1D0C-CF9D-8F74732704D5}"/>
              </a:ext>
            </a:extLst>
          </p:cNvPr>
          <p:cNvSpPr txBox="1"/>
          <p:nvPr/>
        </p:nvSpPr>
        <p:spPr>
          <a:xfrm>
            <a:off x="538385" y="744178"/>
            <a:ext cx="742511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השתמשנו בשיטת למידת מכונה מונחית – שמתבססת על מאגר גדול של פרטי מידע \ דוגמאות "פתורות"</a:t>
            </a: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426EE352-FB73-6B1A-0FA8-A8D029FA6880}"/>
              </a:ext>
            </a:extLst>
          </p:cNvPr>
          <p:cNvSpPr txBox="1"/>
          <p:nvPr/>
        </p:nvSpPr>
        <p:spPr>
          <a:xfrm>
            <a:off x="1616799" y="6033331"/>
            <a:ext cx="5933034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>
                <a:solidFill>
                  <a:srgbClr val="F8F8F2"/>
                </a:solidFill>
                <a:latin typeface="Consolas" panose="020B0609020204030204" pitchFamily="49" charset="0"/>
              </a:rPr>
              <a:t>אומדן השגיאה הממוצעת בריבוע</a:t>
            </a:r>
            <a:r>
              <a:rPr lang="en-US" b="0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Mean Squared Error - 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endParaRPr lang="he-IL" b="0" i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he-IL" dirty="0">
                <a:solidFill>
                  <a:srgbClr val="F8F8F2"/>
                </a:solidFill>
                <a:latin typeface="Consolas" panose="020B0609020204030204" pitchFamily="49" charset="0"/>
              </a:rPr>
              <a:t> השונות הכוללת מוסברת על ידי המודל -               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</a:rPr>
              <a:t>R2 Score </a:t>
            </a:r>
            <a:r>
              <a:rPr lang="he-IL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059951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85573F7C-269A-9C16-7B41-6B00EE6BB550}"/>
              </a:ext>
            </a:extLst>
          </p:cNvPr>
          <p:cNvSpPr txBox="1"/>
          <p:nvPr/>
        </p:nvSpPr>
        <p:spPr>
          <a:xfrm>
            <a:off x="593889" y="735291"/>
            <a:ext cx="6862713" cy="16312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/>
              <a:t>לאחר ביצוע אימון למכונת הלמידה ושיפור המודלים בהם השתמשנו </a:t>
            </a:r>
            <a:r>
              <a:rPr lang="en-US" sz="2000" dirty="0"/>
              <a:t>,</a:t>
            </a:r>
            <a:r>
              <a:rPr lang="he-IL" sz="2000" dirty="0"/>
              <a:t> "יצרנו" מסעדה חדשה בעלת פרטי מידע גנריים והשתמשנו במכונה כדי לחזות מה יהיה דירוגה הכללי </a:t>
            </a:r>
            <a:r>
              <a:rPr lang="en-US" sz="2000" dirty="0"/>
              <a:t>.</a:t>
            </a:r>
            <a:endParaRPr lang="he-IL" sz="2000" dirty="0"/>
          </a:p>
          <a:p>
            <a:r>
              <a:rPr lang="he-IL" sz="2000" dirty="0"/>
              <a:t>ניתן לראות את התוצאה בצהוב </a:t>
            </a:r>
            <a:r>
              <a:rPr lang="he-IL" sz="2000" dirty="0">
                <a:sym typeface="Wingdings" panose="05000000000000000000" pitchFamily="2" charset="2"/>
              </a:rPr>
              <a:t> </a:t>
            </a:r>
            <a:endParaRPr lang="he-IL" sz="2000" dirty="0"/>
          </a:p>
          <a:p>
            <a:endParaRPr lang="he-IL" sz="2000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E77C4924-E5BD-0EEC-6AD8-BCBC8B020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08" y="2709304"/>
            <a:ext cx="3450750" cy="3872155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AA9B09BB-37A0-F888-875D-33D4D9E78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962" y="3310933"/>
            <a:ext cx="441007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473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Background Fill">
            <a:extLst>
              <a:ext uri="{FF2B5EF4-FFF2-40B4-BE49-F238E27FC236}">
                <a16:creationId xmlns:a16="http://schemas.microsoft.com/office/drawing/2014/main" id="{A7971386-B2B0-4A38-8D3B-8CF23AAA6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Color Fill">
            <a:extLst>
              <a:ext uri="{FF2B5EF4-FFF2-40B4-BE49-F238E27FC236}">
                <a16:creationId xmlns:a16="http://schemas.microsoft.com/office/drawing/2014/main" id="{96AE4BD0-E2D6-4FE1-9295-59E338A45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Graphic 9">
            <a:extLst>
              <a:ext uri="{FF2B5EF4-FFF2-40B4-BE49-F238E27FC236}">
                <a16:creationId xmlns:a16="http://schemas.microsoft.com/office/drawing/2014/main" id="{9AE91068-8D52-43E3-A1E0-97902B7C8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1249" y="7815"/>
            <a:ext cx="6905281" cy="6840072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40" name="Texture">
            <a:extLst>
              <a:ext uri="{FF2B5EF4-FFF2-40B4-BE49-F238E27FC236}">
                <a16:creationId xmlns:a16="http://schemas.microsoft.com/office/drawing/2014/main" id="{0D29D77D-2D4E-4868-960B-BEDA724F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3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EC87A32F-7E9F-2EFC-7934-3614FE787313}"/>
              </a:ext>
            </a:extLst>
          </p:cNvPr>
          <p:cNvSpPr/>
          <p:nvPr/>
        </p:nvSpPr>
        <p:spPr>
          <a:xfrm>
            <a:off x="1522817" y="52663"/>
            <a:ext cx="1564340" cy="8599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 w="0"/>
                <a:latin typeface="+mj-lt"/>
                <a:ea typeface="+mj-ea"/>
                <a:cs typeface="+mj-cs"/>
              </a:rPr>
              <a:t>EDA</a:t>
            </a:r>
            <a:endParaRPr lang="en-US" sz="5400" b="0" cap="none" spc="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4" name="Picture 1" descr="צבע בתנועה מהחלק התחתון של התצוגה">
            <a:extLst>
              <a:ext uri="{FF2B5EF4-FFF2-40B4-BE49-F238E27FC236}">
                <a16:creationId xmlns:a16="http://schemas.microsoft.com/office/drawing/2014/main" id="{522F2530-6CFA-C199-EA01-61F6B77E93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769" r="-1" b="-1"/>
          <a:stretch/>
        </p:blipFill>
        <p:spPr>
          <a:xfrm>
            <a:off x="6303307" y="138672"/>
            <a:ext cx="3328460" cy="1872728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AACD5293-BF55-763C-889E-D71E16FA4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4729" y="2403726"/>
            <a:ext cx="4695187" cy="1983716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DCB33ACF-B67E-8867-27AC-1DB394E37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5328" y="4483360"/>
            <a:ext cx="5034130" cy="2076577"/>
          </a:xfrm>
          <a:prstGeom prst="rect">
            <a:avLst/>
          </a:prstGeom>
        </p:spPr>
      </p:pic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CE95986A-21DB-ECA7-B724-DD75BC0F0EFD}"/>
              </a:ext>
            </a:extLst>
          </p:cNvPr>
          <p:cNvSpPr txBox="1"/>
          <p:nvPr/>
        </p:nvSpPr>
        <p:spPr>
          <a:xfrm>
            <a:off x="15470" y="754255"/>
            <a:ext cx="4704136" cy="34163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מבחינת דירוג המסעדות </a:t>
            </a:r>
            <a:r>
              <a:rPr lang="en-US" dirty="0"/>
              <a:t>,</a:t>
            </a:r>
            <a:r>
              <a:rPr lang="he-IL" dirty="0"/>
              <a:t> התייחסנו קודם כל למשתנים הבאים שמבחינתנו היוו חלק משמעותי במתן הניקוד למסעדות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דירוג האוכל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דירוג המחיר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דירוג השירות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דירוג האווירה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dirty="0"/>
          </a:p>
          <a:p>
            <a:r>
              <a:rPr lang="he-IL" dirty="0"/>
              <a:t>הניקוד ניתן על ידי מבקרים במסעדה שדירגו באתר ממנו שלפנו את המידע</a:t>
            </a:r>
            <a:r>
              <a:rPr lang="en-US" dirty="0"/>
              <a:t>.</a:t>
            </a:r>
            <a:endParaRPr lang="he-IL" dirty="0"/>
          </a:p>
          <a:p>
            <a:r>
              <a:rPr lang="he-IL" dirty="0"/>
              <a:t>בתמונה ניתן לראות דירוג לקוחות על המסעדות השונות</a:t>
            </a:r>
            <a:r>
              <a:rPr lang="en-US" dirty="0"/>
              <a:t>.</a:t>
            </a:r>
            <a:endParaRPr lang="he-IL" dirty="0"/>
          </a:p>
        </p:txBody>
      </p:sp>
      <p:pic>
        <p:nvPicPr>
          <p:cNvPr id="30" name="תמונה 29">
            <a:extLst>
              <a:ext uri="{FF2B5EF4-FFF2-40B4-BE49-F238E27FC236}">
                <a16:creationId xmlns:a16="http://schemas.microsoft.com/office/drawing/2014/main" id="{E57F3A62-5DB9-DC7E-A224-E56D6BC676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88" y="4170575"/>
            <a:ext cx="4294607" cy="255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70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CA071CC7-37F3-0153-861B-E54300281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57" y="4207395"/>
            <a:ext cx="4736619" cy="216407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D4C57F82-04E1-F8B8-1CAC-1CB0D0C23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52" y="901731"/>
            <a:ext cx="4237856" cy="2147727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B12E654E-E8E6-2E69-6305-4D1CBB70EB76}"/>
              </a:ext>
            </a:extLst>
          </p:cNvPr>
          <p:cNvSpPr txBox="1"/>
          <p:nvPr/>
        </p:nvSpPr>
        <p:spPr>
          <a:xfrm>
            <a:off x="1199174" y="3682551"/>
            <a:ext cx="306045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סיווג המסעדות לפי סוג המסעדה</a:t>
            </a: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7F8F879E-E210-9903-75B2-F313D6D80679}"/>
              </a:ext>
            </a:extLst>
          </p:cNvPr>
          <p:cNvSpPr txBox="1"/>
          <p:nvPr/>
        </p:nvSpPr>
        <p:spPr>
          <a:xfrm>
            <a:off x="1111017" y="223608"/>
            <a:ext cx="307488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סיווג לפי דירוג המסעדות השונות</a:t>
            </a: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BAE280BA-BCD3-4B36-227E-D691F799D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088810"/>
            <a:ext cx="5174865" cy="2401240"/>
          </a:xfrm>
          <a:prstGeom prst="rect">
            <a:avLst/>
          </a:prstGeom>
        </p:spPr>
      </p:pic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F527D443-D0FD-CBB9-F7ED-26BA7E2B3B35}"/>
              </a:ext>
            </a:extLst>
          </p:cNvPr>
          <p:cNvSpPr txBox="1"/>
          <p:nvPr/>
        </p:nvSpPr>
        <p:spPr>
          <a:xfrm>
            <a:off x="6986736" y="3600276"/>
            <a:ext cx="355417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סיווג סוגי מסעדות ביחס לדירוג המחיר</a:t>
            </a:r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4827A245-0F3F-6FD7-3D97-5EA70D931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9519" y="932213"/>
            <a:ext cx="3893151" cy="2080234"/>
          </a:xfrm>
          <a:prstGeom prst="rect">
            <a:avLst/>
          </a:prstGeom>
        </p:spPr>
      </p:pic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BB8F2678-8529-1658-B62C-FC45EBB60F09}"/>
              </a:ext>
            </a:extLst>
          </p:cNvPr>
          <p:cNvSpPr txBox="1"/>
          <p:nvPr/>
        </p:nvSpPr>
        <p:spPr>
          <a:xfrm>
            <a:off x="7903336" y="75860"/>
            <a:ext cx="1850186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דירוג מסעדות כללי</a:t>
            </a:r>
          </a:p>
        </p:txBody>
      </p:sp>
    </p:spTree>
    <p:extLst>
      <p:ext uri="{BB962C8B-B14F-4D97-AF65-F5344CB8AC3E}">
        <p14:creationId xmlns:p14="http://schemas.microsoft.com/office/powerpoint/2010/main" val="2220826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Graphic 9">
            <a:extLst>
              <a:ext uri="{FF2B5EF4-FFF2-40B4-BE49-F238E27FC236}">
                <a16:creationId xmlns:a16="http://schemas.microsoft.com/office/drawing/2014/main" id="{9A450B93-9615-4854-BEA5-4A85DF5CD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6719" y="0"/>
            <a:ext cx="6905281" cy="6858000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8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34A69BF3-A82F-A73D-DDEB-908707D46CB9}"/>
              </a:ext>
            </a:extLst>
          </p:cNvPr>
          <p:cNvSpPr/>
          <p:nvPr/>
        </p:nvSpPr>
        <p:spPr>
          <a:xfrm>
            <a:off x="457200" y="758952"/>
            <a:ext cx="464072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0" cap="none" spc="0" dirty="0">
                <a:ln w="0"/>
                <a:effectLst/>
                <a:latin typeface="+mj-lt"/>
                <a:ea typeface="+mj-ea"/>
                <a:cs typeface="+mj-cs"/>
              </a:rPr>
              <a:t>WOW EFFECT</a:t>
            </a: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0A74CEEE-F40D-8B61-29A6-00BAE4FF43D6}"/>
              </a:ext>
            </a:extLst>
          </p:cNvPr>
          <p:cNvSpPr txBox="1"/>
          <p:nvPr/>
        </p:nvSpPr>
        <p:spPr>
          <a:xfrm>
            <a:off x="457200" y="2286000"/>
            <a:ext cx="4640729" cy="3887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he-IL" sz="2000" dirty="0"/>
              <a:t>בשביל </a:t>
            </a:r>
            <a:r>
              <a:rPr lang="en-US" sz="2000" dirty="0" err="1"/>
              <a:t>אפקט</a:t>
            </a:r>
            <a:r>
              <a:rPr lang="en-US" sz="2000" dirty="0"/>
              <a:t> הוואו , לקחנו מסעדה רנדומלית שנפתחה בשנה שעבר</a:t>
            </a:r>
            <a:r>
              <a:rPr lang="he-IL" sz="2000" dirty="0"/>
              <a:t>ה </a:t>
            </a:r>
            <a:r>
              <a:rPr lang="en-US" sz="2000" dirty="0"/>
              <a:t>.</a:t>
            </a:r>
            <a:br>
              <a:rPr lang="en-US" sz="2000" dirty="0"/>
            </a:br>
            <a:r>
              <a:rPr lang="en-US" sz="2000" dirty="0"/>
              <a:t>אספנו את כל פרטי המידע עליה , נתנו למכונה את האובייקט הנ"ל ונתנו לה לחזות את הדירוג הכללי של אותה המסעדה </a:t>
            </a:r>
          </a:p>
        </p:txBody>
      </p:sp>
      <p:pic>
        <p:nvPicPr>
          <p:cNvPr id="7" name="תמונה 6" descr="תמונה שמכילה טקסט, אוכל, ארוחה, כלי מטבח&#10;&#10;התיאור נוצר באופן אוטומטי">
            <a:extLst>
              <a:ext uri="{FF2B5EF4-FFF2-40B4-BE49-F238E27FC236}">
                <a16:creationId xmlns:a16="http://schemas.microsoft.com/office/drawing/2014/main" id="{D22DEDEA-594D-F726-5BE3-0FED6E9E4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76" y="2586103"/>
            <a:ext cx="4518443" cy="2988603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BD5151FD-687B-2603-8D59-38B2A3E4C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76" y="576926"/>
            <a:ext cx="4518442" cy="200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06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6E1DFFAB-26F2-C9CD-CC92-08F1E80D9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93" y="952778"/>
            <a:ext cx="2149523" cy="3429000"/>
          </a:xfrm>
          <a:prstGeom prst="rect">
            <a:avLst/>
          </a:prstGeom>
        </p:spPr>
      </p:pic>
      <p:sp>
        <p:nvSpPr>
          <p:cNvPr id="4" name="מלבן 3">
            <a:extLst>
              <a:ext uri="{FF2B5EF4-FFF2-40B4-BE49-F238E27FC236}">
                <a16:creationId xmlns:a16="http://schemas.microsoft.com/office/drawing/2014/main" id="{715401C9-7204-6169-F226-F5C5792A497E}"/>
              </a:ext>
            </a:extLst>
          </p:cNvPr>
          <p:cNvSpPr/>
          <p:nvPr/>
        </p:nvSpPr>
        <p:spPr>
          <a:xfrm>
            <a:off x="2280062" y="53440"/>
            <a:ext cx="4640729" cy="8316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0" cap="none" spc="0" dirty="0">
                <a:ln w="0"/>
                <a:effectLst/>
                <a:latin typeface="+mj-lt"/>
                <a:ea typeface="+mj-ea"/>
                <a:cs typeface="+mj-cs"/>
              </a:rPr>
              <a:t>WOW EFFECT</a:t>
            </a: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0181B02D-1581-5140-5551-8806A9BF73A0}"/>
              </a:ext>
            </a:extLst>
          </p:cNvPr>
          <p:cNvSpPr txBox="1"/>
          <p:nvPr/>
        </p:nvSpPr>
        <p:spPr>
          <a:xfrm>
            <a:off x="2796596" y="1220991"/>
            <a:ext cx="5502993" cy="31393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בקטע קוד הבא אפשר לראות את יצירת האובייקט :</a:t>
            </a:r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r>
              <a:rPr lang="he-IL" dirty="0"/>
              <a:t>לאחר ביצוע חיזוי ע"י המכונה </a:t>
            </a:r>
            <a:r>
              <a:rPr lang="en-US" dirty="0"/>
              <a:t>,</a:t>
            </a:r>
            <a:r>
              <a:rPr lang="he-IL" dirty="0"/>
              <a:t> ניתן לראות שהציון שהתקבל הינו </a:t>
            </a:r>
            <a:r>
              <a:rPr lang="en-US" dirty="0"/>
              <a:t>3.595</a:t>
            </a:r>
            <a:endParaRPr lang="he-IL" dirty="0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D0B94B6A-DF18-378E-74E5-37BDE129E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58" y="4499762"/>
            <a:ext cx="49530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55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8C7035B8-29F4-F6E9-B76D-4E2592CDA653}"/>
              </a:ext>
            </a:extLst>
          </p:cNvPr>
          <p:cNvSpPr/>
          <p:nvPr/>
        </p:nvSpPr>
        <p:spPr>
          <a:xfrm>
            <a:off x="2280062" y="53440"/>
            <a:ext cx="4640729" cy="8316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0" cap="none" spc="0" dirty="0">
                <a:ln w="0"/>
                <a:effectLst/>
                <a:latin typeface="+mj-lt"/>
                <a:ea typeface="+mj-ea"/>
                <a:cs typeface="+mj-cs"/>
              </a:rPr>
              <a:t>WOW EFFECT</a:t>
            </a: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81D6D400-CA00-1473-158D-C53553E22039}"/>
              </a:ext>
            </a:extLst>
          </p:cNvPr>
          <p:cNvSpPr txBox="1"/>
          <p:nvPr/>
        </p:nvSpPr>
        <p:spPr>
          <a:xfrm>
            <a:off x="2429501" y="1448356"/>
            <a:ext cx="5179375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כפי שניתן לראות באתר זאפ רסט </a:t>
            </a:r>
            <a:r>
              <a:rPr lang="en-US" dirty="0"/>
              <a:t>,</a:t>
            </a:r>
            <a:endParaRPr lang="he-IL" dirty="0"/>
          </a:p>
          <a:p>
            <a:r>
              <a:rPr lang="he-IL" dirty="0"/>
              <a:t>לאחר קיום המסעדה במשך זמן של מעל שנה ולאחר כמה חוות דעת על ידי משתמשים שונים </a:t>
            </a:r>
            <a:r>
              <a:rPr lang="en-US" dirty="0"/>
              <a:t>,</a:t>
            </a:r>
            <a:r>
              <a:rPr lang="he-IL" dirty="0"/>
              <a:t> אכן הדירוג הממוצע שקיבלה המסעדה הינו </a:t>
            </a:r>
            <a:r>
              <a:rPr lang="en-US" b="1" dirty="0"/>
              <a:t>3.5</a:t>
            </a:r>
            <a:r>
              <a:rPr lang="he-IL" b="1" dirty="0"/>
              <a:t> 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B78703AB-05D1-4E60-CB04-B9A9B5754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34" y="3058419"/>
            <a:ext cx="5580955" cy="3222239"/>
          </a:xfrm>
          <a:prstGeom prst="rect">
            <a:avLst/>
          </a:prstGeom>
        </p:spPr>
      </p:pic>
      <p:pic>
        <p:nvPicPr>
          <p:cNvPr id="1028" name="Picture 4" descr="Celebrate France GIF by FIFA">
            <a:extLst>
              <a:ext uri="{FF2B5EF4-FFF2-40B4-BE49-F238E27FC236}">
                <a16:creationId xmlns:a16="http://schemas.microsoft.com/office/drawing/2014/main" id="{9FF5409D-C8E2-D3A1-FBFF-AA8CA5CC6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793" y="4777716"/>
            <a:ext cx="2671897" cy="150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hampions League Win GIF by Manchester United">
            <a:extLst>
              <a:ext uri="{FF2B5EF4-FFF2-40B4-BE49-F238E27FC236}">
                <a16:creationId xmlns:a16="http://schemas.microsoft.com/office/drawing/2014/main" id="{4C071778-10AA-110A-44E8-A36BC0131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237" y="1308748"/>
            <a:ext cx="2197007" cy="219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24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B37D595D-DD39-2119-3066-AEC85F59A6B6}"/>
              </a:ext>
            </a:extLst>
          </p:cNvPr>
          <p:cNvSpPr txBox="1"/>
          <p:nvPr/>
        </p:nvSpPr>
        <p:spPr>
          <a:xfrm>
            <a:off x="362198" y="1573482"/>
            <a:ext cx="7350826" cy="286232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he-IL" dirty="0"/>
              <a:t>מטרת המחקר הייתה לחזות דירוג מסעדה בהתאם לפרמטרים שלה</a:t>
            </a:r>
            <a:br>
              <a:rPr lang="en-US" dirty="0"/>
            </a:br>
            <a:endParaRPr lang="he-IL" dirty="0"/>
          </a:p>
          <a:p>
            <a:pPr marL="342900" indent="-342900">
              <a:buFont typeface="+mj-lt"/>
              <a:buAutoNum type="arabicPeriod"/>
            </a:pPr>
            <a:r>
              <a:rPr lang="he-IL" dirty="0"/>
              <a:t>על מנת לפתור את הבעיה השתמשנו בלמידת מכונה מונחית ובמספר מודלים לחיזויי תוצאה </a:t>
            </a:r>
            <a:br>
              <a:rPr lang="en-US" dirty="0"/>
            </a:br>
            <a:endParaRPr lang="he-IL" dirty="0"/>
          </a:p>
          <a:p>
            <a:pPr marL="342900" indent="-342900">
              <a:buFont typeface="+mj-lt"/>
              <a:buAutoNum type="arabicPeriod"/>
            </a:pPr>
            <a:r>
              <a:rPr lang="he-IL" dirty="0"/>
              <a:t>במהלך הניסיון ראינו כי ישנם מודלים שלא חוזים בצורה מיטבית את הפתרון לבעיה שלנו </a:t>
            </a:r>
            <a:br>
              <a:rPr lang="en-US" dirty="0"/>
            </a:br>
            <a:endParaRPr lang="he-IL" dirty="0"/>
          </a:p>
          <a:p>
            <a:pPr marL="342900" indent="-342900">
              <a:buFont typeface="+mj-lt"/>
              <a:buAutoNum type="arabicPeriod"/>
            </a:pPr>
            <a:r>
              <a:rPr lang="he-IL" dirty="0"/>
              <a:t>לאחר חקר על מודלים שונים הגענו לשני מודלים שנתנו פתרון מיטבי ואכן לאחר בדיקה הוכח כי אכן למידת מכונה חוזה את התוצאה כראוי </a:t>
            </a: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7F996F00-3845-18A1-1F28-5BEC15F48B25}"/>
              </a:ext>
            </a:extLst>
          </p:cNvPr>
          <p:cNvSpPr txBox="1"/>
          <p:nvPr/>
        </p:nvSpPr>
        <p:spPr>
          <a:xfrm>
            <a:off x="2599936" y="261257"/>
            <a:ext cx="3236785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4000" b="1" dirty="0"/>
              <a:t>סיכום ומסקנות</a:t>
            </a:r>
          </a:p>
        </p:txBody>
      </p:sp>
    </p:spTree>
    <p:extLst>
      <p:ext uri="{BB962C8B-B14F-4D97-AF65-F5344CB8AC3E}">
        <p14:creationId xmlns:p14="http://schemas.microsoft.com/office/powerpoint/2010/main" val="1574687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057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59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061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5FA6A98F-2866-9BDB-0EEE-8D3666AE740A}"/>
              </a:ext>
            </a:extLst>
          </p:cNvPr>
          <p:cNvSpPr txBox="1"/>
          <p:nvPr/>
        </p:nvSpPr>
        <p:spPr>
          <a:xfrm>
            <a:off x="457200" y="758952"/>
            <a:ext cx="464072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 err="1">
                <a:latin typeface="+mj-lt"/>
                <a:ea typeface="+mj-ea"/>
                <a:cs typeface="+mj-cs"/>
              </a:rPr>
              <a:t>הקדמה</a:t>
            </a:r>
            <a:endParaRPr lang="en-US" sz="4400" b="1" dirty="0">
              <a:latin typeface="+mj-lt"/>
              <a:ea typeface="+mj-ea"/>
              <a:cs typeface="+mj-cs"/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FA45AF2B-BE4B-F955-C5AE-CCE770932163}"/>
              </a:ext>
            </a:extLst>
          </p:cNvPr>
          <p:cNvSpPr txBox="1"/>
          <p:nvPr/>
        </p:nvSpPr>
        <p:spPr>
          <a:xfrm>
            <a:off x="457200" y="2286000"/>
            <a:ext cx="4640729" cy="3887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כמעט</a:t>
            </a:r>
            <a:r>
              <a:rPr lang="en-US" sz="2000" dirty="0"/>
              <a:t> </a:t>
            </a:r>
            <a:r>
              <a:rPr lang="en-US" sz="2000" dirty="0" err="1"/>
              <a:t>בכל</a:t>
            </a:r>
            <a:r>
              <a:rPr lang="en-US" sz="2000" dirty="0"/>
              <a:t> </a:t>
            </a:r>
            <a:r>
              <a:rPr lang="en-US" sz="2000" dirty="0" err="1"/>
              <a:t>יום</a:t>
            </a:r>
            <a:r>
              <a:rPr lang="en-US" sz="2000" dirty="0"/>
              <a:t> </a:t>
            </a:r>
            <a:r>
              <a:rPr lang="en-US" sz="2000" dirty="0" err="1"/>
              <a:t>נפתחת</a:t>
            </a:r>
            <a:r>
              <a:rPr lang="en-US" sz="2000" dirty="0"/>
              <a:t> מסעדה </a:t>
            </a:r>
            <a:r>
              <a:rPr lang="en-US" sz="2000" dirty="0" err="1"/>
              <a:t>חדשה</a:t>
            </a:r>
            <a:r>
              <a:rPr lang="en-US" sz="2000" dirty="0"/>
              <a:t> </a:t>
            </a:r>
            <a:r>
              <a:rPr lang="en-US" sz="2000" dirty="0" err="1"/>
              <a:t>ברחבי</a:t>
            </a:r>
            <a:r>
              <a:rPr lang="en-US" sz="2000" dirty="0"/>
              <a:t> </a:t>
            </a:r>
            <a:r>
              <a:rPr lang="en-US" sz="2000" dirty="0" err="1"/>
              <a:t>הארץ</a:t>
            </a:r>
            <a:r>
              <a:rPr lang="en-US" sz="2000" dirty="0"/>
              <a:t> ,</a:t>
            </a:r>
          </a:p>
          <a:p>
            <a:pPr indent="-22860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המון</a:t>
            </a:r>
            <a:r>
              <a:rPr lang="en-US" sz="2000" dirty="0"/>
              <a:t> </a:t>
            </a:r>
            <a:r>
              <a:rPr lang="en-US" sz="2000" dirty="0" err="1"/>
              <a:t>לקוחות</a:t>
            </a:r>
            <a:r>
              <a:rPr lang="en-US" sz="2000" dirty="0"/>
              <a:t> </a:t>
            </a:r>
            <a:r>
              <a:rPr lang="en-US" sz="2000" dirty="0" err="1"/>
              <a:t>לפני</a:t>
            </a:r>
            <a:r>
              <a:rPr lang="en-US" sz="2000" dirty="0"/>
              <a:t> </a:t>
            </a:r>
            <a:r>
              <a:rPr lang="en-US" sz="2000" dirty="0" err="1"/>
              <a:t>הזמנת</a:t>
            </a:r>
            <a:r>
              <a:rPr lang="en-US" sz="2000" dirty="0"/>
              <a:t> </a:t>
            </a:r>
            <a:r>
              <a:rPr lang="en-US" sz="2000" dirty="0" err="1"/>
              <a:t>מקום</a:t>
            </a:r>
            <a:r>
              <a:rPr lang="en-US" sz="2000" dirty="0"/>
              <a:t> </a:t>
            </a:r>
            <a:r>
              <a:rPr lang="en-US" sz="2000" dirty="0" err="1"/>
              <a:t>במסעדה</a:t>
            </a:r>
            <a:r>
              <a:rPr lang="en-US" sz="2000" dirty="0"/>
              <a:t> </a:t>
            </a:r>
            <a:r>
              <a:rPr lang="en-US" sz="2000" dirty="0" err="1"/>
              <a:t>בודקים</a:t>
            </a:r>
            <a:r>
              <a:rPr lang="en-US" sz="2000" dirty="0"/>
              <a:t> </a:t>
            </a:r>
            <a:r>
              <a:rPr lang="en-US" sz="2000" dirty="0" err="1"/>
              <a:t>חוות</a:t>
            </a:r>
            <a:r>
              <a:rPr lang="en-US" sz="2000" dirty="0"/>
              <a:t> </a:t>
            </a:r>
            <a:r>
              <a:rPr lang="en-US" sz="2000" dirty="0" err="1"/>
              <a:t>דעת</a:t>
            </a:r>
            <a:r>
              <a:rPr lang="en-US" sz="2000" dirty="0"/>
              <a:t> </a:t>
            </a:r>
            <a:r>
              <a:rPr lang="en-US" sz="2000" dirty="0" err="1"/>
              <a:t>שונות</a:t>
            </a:r>
            <a:r>
              <a:rPr lang="en-US" sz="2000" dirty="0"/>
              <a:t> </a:t>
            </a:r>
            <a:r>
              <a:rPr lang="en-US" sz="2000" dirty="0" err="1"/>
              <a:t>ודירוגים</a:t>
            </a:r>
            <a:r>
              <a:rPr lang="en-US" sz="2000" dirty="0"/>
              <a:t> של </a:t>
            </a:r>
            <a:r>
              <a:rPr lang="en-US" sz="2000" dirty="0" err="1"/>
              <a:t>מסעדות</a:t>
            </a:r>
            <a:r>
              <a:rPr lang="en-US" sz="2000" dirty="0"/>
              <a:t> .</a:t>
            </a:r>
          </a:p>
          <a:p>
            <a:pPr indent="-22860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ובפרט</a:t>
            </a:r>
            <a:r>
              <a:rPr lang="en-US" sz="2000" dirty="0"/>
              <a:t> </a:t>
            </a:r>
            <a:r>
              <a:rPr lang="en-US" sz="2000" dirty="0" err="1"/>
              <a:t>אנשים</a:t>
            </a:r>
            <a:r>
              <a:rPr lang="en-US" sz="2000" dirty="0"/>
              <a:t> </a:t>
            </a:r>
            <a:r>
              <a:rPr lang="en-US" sz="2000" dirty="0" err="1"/>
              <a:t>שרוצים</a:t>
            </a:r>
            <a:r>
              <a:rPr lang="en-US" sz="2000" dirty="0"/>
              <a:t> </a:t>
            </a:r>
            <a:r>
              <a:rPr lang="en-US" sz="2000" dirty="0" err="1"/>
              <a:t>לפתוח</a:t>
            </a:r>
            <a:r>
              <a:rPr lang="en-US" sz="2000" dirty="0"/>
              <a:t> מסעדה </a:t>
            </a:r>
            <a:r>
              <a:rPr lang="en-US" sz="2000" dirty="0" err="1"/>
              <a:t>והיו</a:t>
            </a:r>
            <a:r>
              <a:rPr lang="en-US" sz="2000" dirty="0"/>
              <a:t> </a:t>
            </a:r>
            <a:r>
              <a:rPr lang="en-US" sz="2000" dirty="0" err="1"/>
              <a:t>שמחים</a:t>
            </a:r>
            <a:r>
              <a:rPr lang="en-US" sz="2000" dirty="0"/>
              <a:t> </a:t>
            </a:r>
            <a:r>
              <a:rPr lang="en-US" sz="2000" dirty="0" err="1"/>
              <a:t>לבדוק</a:t>
            </a:r>
            <a:r>
              <a:rPr lang="en-US" sz="2000" dirty="0"/>
              <a:t> </a:t>
            </a:r>
            <a:r>
              <a:rPr lang="en-US" sz="2000" dirty="0" err="1"/>
              <a:t>מראש</a:t>
            </a:r>
            <a:r>
              <a:rPr lang="en-US" sz="2000" dirty="0"/>
              <a:t> </a:t>
            </a:r>
            <a:r>
              <a:rPr lang="en-US" sz="2000" dirty="0" err="1"/>
              <a:t>איזה</a:t>
            </a:r>
            <a:r>
              <a:rPr lang="en-US" sz="2000" dirty="0"/>
              <a:t> </a:t>
            </a:r>
            <a:r>
              <a:rPr lang="en-US" sz="2000" dirty="0" err="1"/>
              <a:t>סוג</a:t>
            </a:r>
            <a:r>
              <a:rPr lang="en-US" sz="2000" dirty="0"/>
              <a:t> מסעדה </a:t>
            </a:r>
            <a:r>
              <a:rPr lang="en-US" sz="2000" dirty="0" err="1"/>
              <a:t>או</a:t>
            </a:r>
            <a:r>
              <a:rPr lang="en-US" sz="2000" dirty="0"/>
              <a:t> </a:t>
            </a:r>
            <a:r>
              <a:rPr lang="en-US" sz="2000" dirty="0" err="1"/>
              <a:t>אילו</a:t>
            </a:r>
            <a:r>
              <a:rPr lang="en-US" sz="2000" dirty="0"/>
              <a:t> </a:t>
            </a:r>
            <a:r>
              <a:rPr lang="en-US" sz="2000" dirty="0" err="1"/>
              <a:t>שירותים</a:t>
            </a:r>
            <a:r>
              <a:rPr lang="en-US" sz="2000" dirty="0"/>
              <a:t> </a:t>
            </a:r>
            <a:r>
              <a:rPr lang="en-US" sz="2000" dirty="0" err="1"/>
              <a:t>יכולים</a:t>
            </a:r>
            <a:r>
              <a:rPr lang="en-US" sz="2000" dirty="0"/>
              <a:t> </a:t>
            </a:r>
            <a:r>
              <a:rPr lang="en-US" sz="2000" dirty="0" err="1"/>
              <a:t>להשפיע</a:t>
            </a:r>
            <a:r>
              <a:rPr lang="en-US" sz="2000" dirty="0"/>
              <a:t> </a:t>
            </a:r>
            <a:r>
              <a:rPr lang="en-US" sz="2000" dirty="0" err="1"/>
              <a:t>על</a:t>
            </a:r>
            <a:r>
              <a:rPr lang="en-US" sz="2000" dirty="0"/>
              <a:t> </a:t>
            </a:r>
            <a:r>
              <a:rPr lang="en-US" sz="2000" dirty="0" err="1"/>
              <a:t>דירוג</a:t>
            </a:r>
            <a:r>
              <a:rPr lang="en-US" sz="2000" dirty="0"/>
              <a:t> מסעדה – </a:t>
            </a:r>
            <a:r>
              <a:rPr lang="en-US" sz="2000" dirty="0" err="1"/>
              <a:t>כמו</a:t>
            </a:r>
            <a:r>
              <a:rPr lang="en-US" sz="2000" dirty="0"/>
              <a:t> </a:t>
            </a:r>
            <a:r>
              <a:rPr lang="en-US" sz="2000" dirty="0" err="1"/>
              <a:t>מיקום</a:t>
            </a:r>
            <a:r>
              <a:rPr lang="en-US" sz="2000" dirty="0"/>
              <a:t> , </a:t>
            </a:r>
            <a:r>
              <a:rPr lang="en-US" sz="2000" dirty="0" err="1"/>
              <a:t>שעות</a:t>
            </a:r>
            <a:r>
              <a:rPr lang="en-US" sz="2000" dirty="0"/>
              <a:t> </a:t>
            </a:r>
            <a:r>
              <a:rPr lang="en-US" sz="2000" dirty="0" err="1"/>
              <a:t>פתיחה</a:t>
            </a:r>
            <a:r>
              <a:rPr lang="en-US" sz="2000" dirty="0"/>
              <a:t> , </a:t>
            </a:r>
            <a:r>
              <a:rPr lang="en-US" sz="2000" dirty="0" err="1"/>
              <a:t>מחירי</a:t>
            </a:r>
            <a:r>
              <a:rPr lang="en-US" sz="2000" dirty="0"/>
              <a:t> </a:t>
            </a:r>
            <a:r>
              <a:rPr lang="en-US" sz="2000" dirty="0" err="1"/>
              <a:t>האוכל</a:t>
            </a:r>
            <a:r>
              <a:rPr lang="en-US" sz="2000" dirty="0"/>
              <a:t> </a:t>
            </a:r>
            <a:r>
              <a:rPr lang="en-US" sz="2000" dirty="0" err="1"/>
              <a:t>וכדומה</a:t>
            </a:r>
            <a:endParaRPr lang="en-US" sz="2000" dirty="0"/>
          </a:p>
        </p:txBody>
      </p:sp>
      <p:pic>
        <p:nvPicPr>
          <p:cNvPr id="2050" name="Picture 2" descr="15 המסעדות הכשרות הכי רומנטיות בארץ">
            <a:extLst>
              <a:ext uri="{FF2B5EF4-FFF2-40B4-BE49-F238E27FC236}">
                <a16:creationId xmlns:a16="http://schemas.microsoft.com/office/drawing/2014/main" id="{493AB16D-467C-4963-8223-F34A584B4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9388" y="2061117"/>
            <a:ext cx="4659872" cy="286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594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65F66CE1-91F4-A35B-6B66-0A66CB7EFD16}"/>
              </a:ext>
            </a:extLst>
          </p:cNvPr>
          <p:cNvSpPr/>
          <p:nvPr/>
        </p:nvSpPr>
        <p:spPr>
          <a:xfrm>
            <a:off x="2859719" y="937211"/>
            <a:ext cx="3277432" cy="7785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he-IL" sz="4200" b="0" cap="none" spc="0" dirty="0">
                <a:ln w="0"/>
                <a:effectLst/>
                <a:latin typeface="+mj-lt"/>
                <a:ea typeface="+mj-ea"/>
                <a:cs typeface="+mj-cs"/>
              </a:rPr>
              <a:t>מקורות מידע</a:t>
            </a:r>
            <a:endParaRPr lang="en-US" sz="4200" b="0" cap="none" spc="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4231C2BA-8E0B-F3F2-7E93-C101509C1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40" y="4798061"/>
            <a:ext cx="1077286" cy="1077286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D2FF3100-D711-FB09-F068-2ADDD72248EF}"/>
              </a:ext>
            </a:extLst>
          </p:cNvPr>
          <p:cNvSpPr txBox="1"/>
          <p:nvPr/>
        </p:nvSpPr>
        <p:spPr>
          <a:xfrm>
            <a:off x="3647456" y="2535204"/>
            <a:ext cx="4570184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2400" dirty="0">
                <a:hlinkClick r:id="rId3"/>
              </a:rPr>
              <a:t>איזי כל מה שבסביבתך</a:t>
            </a:r>
            <a:endParaRPr lang="he-IL" sz="2400" dirty="0"/>
          </a:p>
          <a:p>
            <a:endParaRPr lang="he-IL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Zap Rest</a:t>
            </a:r>
            <a:r>
              <a:rPr lang="he-IL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sz="2400" dirty="0"/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B5C2C353-4274-232A-86C4-EA4CBAE1A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681" y="2535204"/>
            <a:ext cx="971550" cy="361950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26F8F7AF-49E0-B085-21DA-332633FA77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1681" y="3429000"/>
            <a:ext cx="14097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25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F2E75C91-ACC4-2B4F-171A-70ED58FBEF16}"/>
              </a:ext>
            </a:extLst>
          </p:cNvPr>
          <p:cNvSpPr/>
          <p:nvPr/>
        </p:nvSpPr>
        <p:spPr>
          <a:xfrm>
            <a:off x="2465436" y="190591"/>
            <a:ext cx="3277432" cy="7785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he-IL" sz="4200" b="0" cap="none" spc="0" dirty="0">
                <a:ln w="0"/>
                <a:effectLst/>
                <a:latin typeface="+mj-lt"/>
                <a:ea typeface="+mj-ea"/>
                <a:cs typeface="+mj-cs"/>
              </a:rPr>
              <a:t>שלבי עבודה</a:t>
            </a:r>
            <a:endParaRPr lang="en-US" sz="4200" b="0" cap="none" spc="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D7B6AEC7-5733-A69E-EE82-7BD7368FF75A}"/>
              </a:ext>
            </a:extLst>
          </p:cNvPr>
          <p:cNvSpPr txBox="1"/>
          <p:nvPr/>
        </p:nvSpPr>
        <p:spPr>
          <a:xfrm>
            <a:off x="1140903" y="1526796"/>
            <a:ext cx="6778304" cy="31393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Tx/>
              <a:buChar char="-"/>
            </a:pPr>
            <a:r>
              <a:rPr lang="he-IL" dirty="0"/>
              <a:t>שליפת המידע דרך אתר זאפ רסט בעזרת גישה לקומפוננטות השונות באתר </a:t>
            </a:r>
          </a:p>
          <a:p>
            <a:pPr marL="285750" indent="-285750">
              <a:buFontTx/>
              <a:buChar char="-"/>
            </a:pPr>
            <a:r>
              <a:rPr lang="he-IL" dirty="0"/>
              <a:t>שמירת המידע בקובץ </a:t>
            </a:r>
            <a:r>
              <a:rPr lang="en-US" dirty="0"/>
              <a:t>CSV</a:t>
            </a:r>
            <a:r>
              <a:rPr lang="he-IL" dirty="0"/>
              <a:t> בתיקיית הפרויקט</a:t>
            </a:r>
          </a:p>
          <a:p>
            <a:pPr marL="285750" indent="-285750">
              <a:buFontTx/>
              <a:buChar char="-"/>
            </a:pPr>
            <a:r>
              <a:rPr lang="he-IL" dirty="0"/>
              <a:t>מעבר על הקובץ תוך כדי ביצוע מילוי שדות ריקים ו"ניקיון" (מחיקת שדות כפולים או רשומות כפולות)</a:t>
            </a:r>
          </a:p>
          <a:p>
            <a:pPr marL="285750" indent="-285750">
              <a:buFontTx/>
              <a:buChar char="-"/>
            </a:pPr>
            <a:r>
              <a:rPr lang="he-IL" dirty="0"/>
              <a:t>ביצוע למידת מכונה מונחית בעזרת משתנים שיש לכל מסעדה (לדוגמה האם קיימת מרפסת או שעות פתיחה)</a:t>
            </a:r>
          </a:p>
          <a:p>
            <a:pPr marL="285750" indent="-285750">
              <a:buFontTx/>
              <a:buChar char="-"/>
            </a:pPr>
            <a:r>
              <a:rPr lang="he-IL" dirty="0"/>
              <a:t>בדיקת המודלים השונים </a:t>
            </a:r>
          </a:p>
          <a:p>
            <a:pPr marL="285750" indent="-285750">
              <a:buFontTx/>
              <a:buChar char="-"/>
            </a:pPr>
            <a:r>
              <a:rPr lang="he-IL" dirty="0"/>
              <a:t>יצירת מסעדה חדשה עם משתנים גנריים וחיזוי הדירוג הכללי שלה</a:t>
            </a:r>
          </a:p>
          <a:p>
            <a:pPr marL="285750" indent="-285750">
              <a:buFontTx/>
              <a:buChar char="-"/>
            </a:pPr>
            <a:r>
              <a:rPr lang="he-IL" dirty="0"/>
              <a:t>שליפת נתונים יחסיים בנוגע להשפעת משתנה מסוים על דירוג מסעדה או בכלל על היחס בין כל המסעדות (לדוגמה סוג המסעדה לדירוג שלה)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88EE22A5-4B42-3A34-2827-EA144CBCEE39}"/>
              </a:ext>
            </a:extLst>
          </p:cNvPr>
          <p:cNvSpPr txBox="1"/>
          <p:nvPr/>
        </p:nvSpPr>
        <p:spPr>
          <a:xfrm>
            <a:off x="2545151" y="5553512"/>
            <a:ext cx="363753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על כל אחד מהשלבים נפרט בהמשך </a:t>
            </a:r>
            <a:r>
              <a:rPr lang="en-US" dirty="0"/>
              <a:t>…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32353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>
            <a:extLst>
              <a:ext uri="{FF2B5EF4-FFF2-40B4-BE49-F238E27FC236}">
                <a16:creationId xmlns:a16="http://schemas.microsoft.com/office/drawing/2014/main" id="{7E460828-FDD2-1A2F-2CA8-2BDD484F8A61}"/>
              </a:ext>
            </a:extLst>
          </p:cNvPr>
          <p:cNvSpPr/>
          <p:nvPr/>
        </p:nvSpPr>
        <p:spPr>
          <a:xfrm>
            <a:off x="2567031" y="226504"/>
            <a:ext cx="3447884" cy="6441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he-IL" sz="5400" b="0" cap="none" spc="0" dirty="0">
                <a:ln w="0"/>
                <a:effectLst/>
                <a:latin typeface="+mj-lt"/>
                <a:ea typeface="+mj-ea"/>
                <a:cs typeface="+mj-cs"/>
              </a:rPr>
              <a:t>שליפת המידע</a:t>
            </a:r>
            <a:endParaRPr lang="en-US" sz="5400" b="0" cap="none" spc="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78D9B1CF-8485-DDE3-256D-5DBDF38F16BC}"/>
              </a:ext>
            </a:extLst>
          </p:cNvPr>
          <p:cNvSpPr txBox="1"/>
          <p:nvPr/>
        </p:nvSpPr>
        <p:spPr>
          <a:xfrm>
            <a:off x="320823" y="1199626"/>
            <a:ext cx="7988149" cy="230832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שליפת המידע מתבצעת בעזרת הספריות הבאות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effectLst/>
                <a:latin typeface="Consolas" panose="020B0609020204030204" pitchFamily="49" charset="0"/>
              </a:rPr>
              <a:t>BeautifulSoup</a:t>
            </a:r>
            <a:r>
              <a:rPr lang="he-IL" b="0" dirty="0">
                <a:effectLst/>
                <a:latin typeface="Consolas" panose="020B0609020204030204" pitchFamily="49" charset="0"/>
              </a:rPr>
              <a:t> – להוציא את כל פרטי המידע מהאתר שלנו דרך </a:t>
            </a:r>
            <a:r>
              <a:rPr lang="he-IL" dirty="0">
                <a:latin typeface="Consolas" panose="020B0609020204030204" pitchFamily="49" charset="0"/>
              </a:rPr>
              <a:t>הדף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he-IL" dirty="0">
                <a:latin typeface="Consolas" panose="020B0609020204030204" pitchFamily="49" charset="0"/>
              </a:rPr>
              <a:t>                               הראשי של האתר (</a:t>
            </a:r>
            <a:r>
              <a:rPr lang="en-US" dirty="0">
                <a:latin typeface="Consolas" panose="020B0609020204030204" pitchFamily="49" charset="0"/>
              </a:rPr>
              <a:t>HTML</a:t>
            </a:r>
            <a:r>
              <a:rPr lang="he-IL" dirty="0">
                <a:latin typeface="Consolas" panose="020B0609020204030204" pitchFamily="49" charset="0"/>
              </a:rPr>
              <a:t>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Selenium</a:t>
            </a:r>
            <a:r>
              <a:rPr lang="he-IL" dirty="0"/>
              <a:t> – בעזרתו הצלחנו לגשת לפרטי מידע שלא מופיעים בדף הראשי באתר שלנו</a:t>
            </a:r>
            <a:br>
              <a:rPr lang="en-US" dirty="0"/>
            </a:br>
            <a:r>
              <a:rPr lang="he-IL" dirty="0"/>
              <a:t>                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onsolas" panose="020B0609020204030204" pitchFamily="49" charset="0"/>
            </a:endParaRPr>
          </a:p>
          <a:p>
            <a:endParaRPr lang="en-US" b="0" dirty="0">
              <a:effectLst/>
              <a:latin typeface="Consolas" panose="020B0609020204030204" pitchFamily="49" charset="0"/>
            </a:endParaRPr>
          </a:p>
          <a:p>
            <a:endParaRPr lang="he-IL" dirty="0"/>
          </a:p>
        </p:txBody>
      </p:sp>
      <p:pic>
        <p:nvPicPr>
          <p:cNvPr id="1028" name="Picture 4" descr="Soup by MT on Dribbble">
            <a:extLst>
              <a:ext uri="{FF2B5EF4-FFF2-40B4-BE49-F238E27FC236}">
                <a16:creationId xmlns:a16="http://schemas.microsoft.com/office/drawing/2014/main" id="{233FC071-F7C1-E69A-5A29-BC320E907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736" y="4744629"/>
            <a:ext cx="2201160" cy="165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r. Soup by Furkan Söyler on Dribbble">
            <a:extLst>
              <a:ext uri="{FF2B5EF4-FFF2-40B4-BE49-F238E27FC236}">
                <a16:creationId xmlns:a16="http://schemas.microsoft.com/office/drawing/2014/main" id="{FAA10633-6AE4-90E3-CBCF-DA6A3A29E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736" y="1580081"/>
            <a:ext cx="2201160" cy="165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2D14F86B-DDA2-B413-41A2-3D5FFF7BC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934" y="3128055"/>
            <a:ext cx="5956170" cy="308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148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0B36CD8B-417D-E80C-091A-F4BB8D41602D}"/>
              </a:ext>
            </a:extLst>
          </p:cNvPr>
          <p:cNvSpPr txBox="1"/>
          <p:nvPr/>
        </p:nvSpPr>
        <p:spPr>
          <a:xfrm>
            <a:off x="4805574" y="166396"/>
            <a:ext cx="344357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שימוש ב-</a:t>
            </a:r>
            <a:r>
              <a:rPr lang="en-US" dirty="0"/>
              <a:t>Selenium</a:t>
            </a:r>
            <a:r>
              <a:rPr lang="he-IL" dirty="0"/>
              <a:t> בא לידי ביטוי כך 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0F0848E3-270E-F925-5ACB-DC2A485BF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9" y="631141"/>
            <a:ext cx="7981950" cy="800100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B8153B60-1C66-F704-9ECB-C9F5032C7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9" y="2211416"/>
            <a:ext cx="6867525" cy="2200275"/>
          </a:xfrm>
          <a:prstGeom prst="rect">
            <a:avLst/>
          </a:prstGeom>
        </p:spPr>
      </p:pic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B43E3004-C52B-E9BF-6A32-8501F53375F7}"/>
              </a:ext>
            </a:extLst>
          </p:cNvPr>
          <p:cNvSpPr txBox="1"/>
          <p:nvPr/>
        </p:nvSpPr>
        <p:spPr>
          <a:xfrm>
            <a:off x="3346049" y="1686353"/>
            <a:ext cx="496321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דוגמה לשליפת שם </a:t>
            </a:r>
            <a:r>
              <a:rPr lang="en-US" dirty="0"/>
              <a:t>,</a:t>
            </a:r>
            <a:r>
              <a:rPr lang="he-IL" dirty="0"/>
              <a:t> כתובת ושעות פתיחה של מסעדה</a:t>
            </a: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2B1AB788-8318-CD8E-2756-782F73537A88}"/>
              </a:ext>
            </a:extLst>
          </p:cNvPr>
          <p:cNvSpPr txBox="1"/>
          <p:nvPr/>
        </p:nvSpPr>
        <p:spPr>
          <a:xfrm>
            <a:off x="508230" y="4567422"/>
            <a:ext cx="7740915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את המשתנים הנ"ל אנחנו שומרים ובסופו של דבר מעבירים לרשומה שמכילה את כל הפרטים הרלוונטיים על מסעדה ספציפית</a:t>
            </a: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77BF1956-556E-EF9E-48CC-D1A2E61F0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89" y="5282289"/>
            <a:ext cx="8179838" cy="140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17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D688258D-22E3-8232-E261-6B2C0FF62E57}"/>
              </a:ext>
            </a:extLst>
          </p:cNvPr>
          <p:cNvSpPr txBox="1"/>
          <p:nvPr/>
        </p:nvSpPr>
        <p:spPr>
          <a:xfrm>
            <a:off x="3208716" y="738231"/>
            <a:ext cx="5238998" cy="507831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בסופו של דבר שמרנו מעל 6000 רשומות על מסעדות </a:t>
            </a:r>
            <a:r>
              <a:rPr lang="en-US" dirty="0"/>
              <a:t>.</a:t>
            </a:r>
            <a:endParaRPr lang="he-IL" dirty="0"/>
          </a:p>
          <a:p>
            <a:r>
              <a:rPr lang="he-IL" dirty="0"/>
              <a:t>על כל אחת מהן אגרנו משתנים כמו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שם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כתובת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שעות פתיחה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סוג מסעדה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כמות חוות דעת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דירוג אוכל </a:t>
            </a:r>
            <a:r>
              <a:rPr lang="en-US" dirty="0"/>
              <a:t>,</a:t>
            </a:r>
            <a:r>
              <a:rPr lang="he-IL" dirty="0"/>
              <a:t> מחיר </a:t>
            </a:r>
            <a:r>
              <a:rPr lang="en-US" dirty="0"/>
              <a:t>,</a:t>
            </a:r>
            <a:r>
              <a:rPr lang="he-IL" dirty="0"/>
              <a:t> אווירה </a:t>
            </a:r>
            <a:r>
              <a:rPr lang="en-US" dirty="0"/>
              <a:t>,</a:t>
            </a:r>
            <a:r>
              <a:rPr lang="he-IL" dirty="0"/>
              <a:t> שירות</a:t>
            </a:r>
          </a:p>
          <a:p>
            <a:endParaRPr lang="he-IL" dirty="0"/>
          </a:p>
          <a:p>
            <a:r>
              <a:rPr lang="he-IL" dirty="0"/>
              <a:t>ועוד המון פרטי מידע שרלוונטיים ללקוחות כמו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האם המקום מקבל חיות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האם יש משלוחים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האם יש שירות עצמי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האם יש קייטרינג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האם קיימת מרפסת \ ישיבה בחוץ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האם קיימים </a:t>
            </a:r>
            <a:r>
              <a:rPr lang="en-US" dirty="0"/>
              <a:t>Happy Hours</a:t>
            </a:r>
            <a:endParaRPr lang="he-I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האם המקום מתאים לאירועים של עד 50 \ 100 אנשים</a:t>
            </a:r>
          </a:p>
          <a:p>
            <a:r>
              <a:rPr lang="he-IL" dirty="0"/>
              <a:t>ועוד כל מיני פרטים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C74B174E-4CE2-736D-1187-453D09EA9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13" y="3429000"/>
            <a:ext cx="3035803" cy="2533476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C8A385D4-8139-83F1-A91C-CB94F1F20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0" y="1225899"/>
            <a:ext cx="4151578" cy="1863849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4A830A34-E5DF-9923-3F3C-306059691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160" y="609643"/>
            <a:ext cx="2209800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767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7FD517AA-E8ED-2E7B-DB17-A4CE0FF15594}"/>
              </a:ext>
            </a:extLst>
          </p:cNvPr>
          <p:cNvSpPr/>
          <p:nvPr/>
        </p:nvSpPr>
        <p:spPr>
          <a:xfrm>
            <a:off x="2374083" y="125835"/>
            <a:ext cx="3355597" cy="58540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he-IL" sz="5400" b="0" cap="none" spc="0" dirty="0">
                <a:ln w="0"/>
                <a:effectLst/>
                <a:latin typeface="+mj-lt"/>
                <a:ea typeface="+mj-ea"/>
                <a:cs typeface="+mj-cs"/>
              </a:rPr>
              <a:t>ניקיון וסינון המידע</a:t>
            </a:r>
            <a:endParaRPr lang="en-US" sz="5400" b="0" cap="none" spc="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77D85106-1CBB-8EC6-77AC-0065BD05FD78}"/>
              </a:ext>
            </a:extLst>
          </p:cNvPr>
          <p:cNvSpPr txBox="1"/>
          <p:nvPr/>
        </p:nvSpPr>
        <p:spPr>
          <a:xfrm>
            <a:off x="6251087" y="1304185"/>
            <a:ext cx="197842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מתבצע באופן הבא :</a:t>
            </a: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7EFD7399-71BA-B57C-0354-D42C071C8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82" y="1063955"/>
            <a:ext cx="3486613" cy="2365045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08028427-3160-7B0D-42D8-CC338CADE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82" y="4076958"/>
            <a:ext cx="9423666" cy="1963164"/>
          </a:xfrm>
          <a:prstGeom prst="rect">
            <a:avLst/>
          </a:prstGeom>
        </p:spPr>
      </p:pic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B4540BB0-8B79-9F84-468D-2AF76EBFE7B9}"/>
              </a:ext>
            </a:extLst>
          </p:cNvPr>
          <p:cNvSpPr txBox="1"/>
          <p:nvPr/>
        </p:nvSpPr>
        <p:spPr>
          <a:xfrm>
            <a:off x="4149551" y="3429000"/>
            <a:ext cx="407996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דוגמה לכמה רשומות בטבלה לאחר "ניקיון" :</a:t>
            </a: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C87B1361-EF23-DD1B-97AE-45262A5E4878}"/>
              </a:ext>
            </a:extLst>
          </p:cNvPr>
          <p:cNvSpPr txBox="1"/>
          <p:nvPr/>
        </p:nvSpPr>
        <p:spPr>
          <a:xfrm>
            <a:off x="2787887" y="6325299"/>
            <a:ext cx="511454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כמובן שבסיום הפעולות אנחנו מעדכנים את קובץ ה</a:t>
            </a:r>
            <a:r>
              <a:rPr lang="en-US" dirty="0"/>
              <a:t>CSV</a:t>
            </a:r>
            <a:r>
              <a:rPr lang="he-I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5534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17BA16EF-275C-AA00-6ECE-E0040D3C128D}"/>
              </a:ext>
            </a:extLst>
          </p:cNvPr>
          <p:cNvSpPr txBox="1"/>
          <p:nvPr/>
        </p:nvSpPr>
        <p:spPr>
          <a:xfrm>
            <a:off x="236151" y="790054"/>
            <a:ext cx="7959266" cy="286232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דירוג מסעדה נקבע באופן הבא :</a:t>
            </a:r>
          </a:p>
          <a:p>
            <a:r>
              <a:rPr lang="he-IL" dirty="0"/>
              <a:t>חוות דעת של לקוחות נשמרות באתר </a:t>
            </a:r>
            <a:r>
              <a:rPr lang="en-US" dirty="0"/>
              <a:t>,</a:t>
            </a:r>
            <a:r>
              <a:rPr lang="he-IL" dirty="0"/>
              <a:t> לאחר מכן ניתן לשקלל על בסיס אותם נתונים ציון בין 1-5 על דירוג המסעדה</a:t>
            </a:r>
          </a:p>
          <a:p>
            <a:r>
              <a:rPr lang="he-IL" dirty="0"/>
              <a:t>הלקוחות השונים מדרגים את האוכל </a:t>
            </a:r>
            <a:r>
              <a:rPr lang="en-US" dirty="0"/>
              <a:t>,</a:t>
            </a:r>
            <a:r>
              <a:rPr lang="he-IL" dirty="0"/>
              <a:t> השירות </a:t>
            </a:r>
            <a:r>
              <a:rPr lang="en-US" dirty="0"/>
              <a:t>,</a:t>
            </a:r>
            <a:r>
              <a:rPr lang="he-IL" dirty="0"/>
              <a:t> המחיר </a:t>
            </a:r>
            <a:r>
              <a:rPr lang="en-US" dirty="0"/>
              <a:t>,</a:t>
            </a:r>
            <a:r>
              <a:rPr lang="he-IL" dirty="0"/>
              <a:t> והאווירה </a:t>
            </a:r>
            <a:r>
              <a:rPr lang="en-US" dirty="0"/>
              <a:t>.</a:t>
            </a:r>
            <a:endParaRPr lang="he-IL" dirty="0"/>
          </a:p>
          <a:p>
            <a:r>
              <a:rPr lang="he-IL" dirty="0"/>
              <a:t>בסופו של דבר מתקבל דירוג כללי של מסעדה </a:t>
            </a:r>
            <a:r>
              <a:rPr lang="en-US" dirty="0"/>
              <a:t>.</a:t>
            </a:r>
            <a:endParaRPr lang="he-IL" dirty="0"/>
          </a:p>
          <a:p>
            <a:r>
              <a:rPr lang="he-IL" dirty="0"/>
              <a:t>בהינתן הפרטים הנ"ל ניתן לחשב בקלות דירוג כללי של מסעדה</a:t>
            </a:r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endParaRPr lang="he-IL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DC13F931-CDAC-E4D8-6EF0-70E39993B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810" y="4032316"/>
            <a:ext cx="2438400" cy="2438400"/>
          </a:xfrm>
          <a:prstGeom prst="rect">
            <a:avLst/>
          </a:prstGeom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C6C03411-4652-5B45-1C52-A70148C75D93}"/>
              </a:ext>
            </a:extLst>
          </p:cNvPr>
          <p:cNvSpPr txBox="1"/>
          <p:nvPr/>
        </p:nvSpPr>
        <p:spPr>
          <a:xfrm>
            <a:off x="1632692" y="3108986"/>
            <a:ext cx="5419544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800" b="1" dirty="0"/>
              <a:t>אך מה קורה כאשר נפתחת מסעדה חדשה ללא שום חוות דעת ונרצה לדעת מה הדירוג הכללי שלה ?</a:t>
            </a: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266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ropicVTI">
  <a:themeElements>
    <a:clrScheme name="AnalogousFromLightSeedLeftStep">
      <a:dk1>
        <a:srgbClr val="000000"/>
      </a:dk1>
      <a:lt1>
        <a:srgbClr val="FFFFFF"/>
      </a:lt1>
      <a:dk2>
        <a:srgbClr val="312441"/>
      </a:dk2>
      <a:lt2>
        <a:srgbClr val="E2E8E6"/>
      </a:lt2>
      <a:accent1>
        <a:srgbClr val="EE6E96"/>
      </a:accent1>
      <a:accent2>
        <a:srgbClr val="EB4EC0"/>
      </a:accent2>
      <a:accent3>
        <a:srgbClr val="DC6EEE"/>
      </a:accent3>
      <a:accent4>
        <a:srgbClr val="924EEB"/>
      </a:accent4>
      <a:accent5>
        <a:srgbClr val="716EEE"/>
      </a:accent5>
      <a:accent6>
        <a:srgbClr val="4E8CEB"/>
      </a:accent6>
      <a:hlink>
        <a:srgbClr val="568F7D"/>
      </a:hlink>
      <a:folHlink>
        <a:srgbClr val="7F7F7F"/>
      </a:folHlink>
    </a:clrScheme>
    <a:fontScheme name="Tropic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opicVTI" id="{DE8751F2-0439-4D1D-A674-AFC241C9701D}" vid="{C41D9140-98E0-4A26-97C4-97FDCB8D6E0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1334</TotalTime>
  <Words>784</Words>
  <Application>Microsoft Office PowerPoint</Application>
  <PresentationFormat>מסך רחב</PresentationFormat>
  <Paragraphs>101</Paragraphs>
  <Slides>17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17</vt:i4>
      </vt:variant>
    </vt:vector>
  </HeadingPairs>
  <TitlesOfParts>
    <vt:vector size="21" baseType="lpstr">
      <vt:lpstr>Arial</vt:lpstr>
      <vt:lpstr>Consolas</vt:lpstr>
      <vt:lpstr>Gill Sans Nova</vt:lpstr>
      <vt:lpstr>TropicVTI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אריאל מזרחי</dc:creator>
  <cp:lastModifiedBy>אריאל מזרחי</cp:lastModifiedBy>
  <cp:revision>36</cp:revision>
  <dcterms:created xsi:type="dcterms:W3CDTF">2023-06-15T16:49:50Z</dcterms:created>
  <dcterms:modified xsi:type="dcterms:W3CDTF">2023-06-16T16:32:34Z</dcterms:modified>
</cp:coreProperties>
</file>